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96" r:id="rId3"/>
    <p:sldId id="298" r:id="rId4"/>
    <p:sldId id="299" r:id="rId5"/>
    <p:sldId id="301" r:id="rId6"/>
    <p:sldId id="302" r:id="rId7"/>
    <p:sldId id="304" r:id="rId8"/>
    <p:sldId id="305" r:id="rId9"/>
    <p:sldId id="307" r:id="rId10"/>
    <p:sldId id="306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28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  <a:srgbClr val="43C0C2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641CF-0A74-460D-9813-43DA7B0DEDD4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F9F27-4A08-40E7-8751-E5D7D59D36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9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32FC3-8378-44C8-B58C-F011ADC890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42394-B677-460E-B584-BDB0D3788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DBB25-D17A-4D06-B57D-71F20E327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52461-5CD8-421F-80AC-D55B9C33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FEC85-9710-444D-A143-44C5CCE8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F96D9-A1F4-4965-AA42-7E3D332A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0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63ADC-33E0-4434-B4A0-69BB8925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4399D0-2A6C-49F0-BFB2-457FD1C57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17523-064A-4050-897B-8002EEC3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C5F99-9198-4C66-A630-03A08235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6800C-73F8-4B48-A64B-758F41EE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75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BCA3D3-5F53-465A-A6A7-96E9478E1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2AF810-AEEF-4220-B96C-3B2585F00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7589B-C31F-4A60-8F04-F57D8F0D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44200-F461-455B-B8A7-3DA3234C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826CD-3C30-4A56-8DA1-09864598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5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07F6A-58E8-414C-B334-4D84D27A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E69CA-55D9-4BF4-A468-D0E32E24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AF1D2-A500-4C7E-8125-5F9A8447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B3758-39BE-4573-BB5E-EB8DB2106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53C5C-220D-41D6-B664-BC0D45A2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5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9230C-E85E-4C44-BB56-3070DD29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6236F-ED8B-428A-A75D-9284ECC42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343F0-9AA2-43F6-83F8-C882EC5A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79F79-8894-45DC-B27B-259C828D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4A59F-DF7E-496A-AE01-5FB8CCFF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608A0-3BEB-450B-B8B8-3C09E71D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8BBBA-E0C7-41B9-8675-4B4124475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CE0738-7161-4A53-9EAA-B1912BA0B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A9724D-0E4D-4960-9C5B-98983F32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6F5AA7-69D9-4AA9-8BFE-3510076B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6E717E-6D1A-43BA-BB87-7313AE97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BF2DE-4FE2-460C-B66D-366F9ABB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FFB4A-FF0F-4FF1-BDA8-1D818E604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3E28CB-ABA3-4915-8890-496D012B5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7AC1C4-4A63-4A7F-AB16-611FFF9B9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D8B08B-55B7-4306-ACE9-E602FEA54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112278-2E34-46F9-BD68-AC71944A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26BEFC-BBEC-4725-82B9-968E99DC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71B255-363C-4F09-99A6-53D0EE6F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6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4E19C-37AD-40FA-8E2F-8B4C7D59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A2FA75-4520-45D9-A38C-A6CAEF0B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27400E-D3DB-4E49-B13C-8306A2E7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2532FF-99CD-4F38-94F5-820260A7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2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E7091B-1376-4561-86C2-D51FD33B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FF0622-544D-417E-8600-98DA35BA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4E26-C8EE-4968-AFDA-647E3A0C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7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38501-8B66-4BE1-B734-116682B1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87A5B-AC9F-4C8A-B5CD-AE486296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307299-6666-409B-9AAD-C2FCEA80A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5DEA3-C8B7-4B24-815C-CBC9C1C6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D9A9A2-FB43-4652-AE97-4D8BA772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C13002-CE50-4D50-983E-26F78B77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7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6BB56-3DED-402B-8CCF-FE3311FE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1FB2CB-1B3B-4E2D-B93B-9FF6F85DE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0D1A01-A31E-4386-85EC-69EDF4A90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33CB90-0D2F-4AD8-9531-1D834A9A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186680-D802-4152-B128-DC6BA7DD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512633-AD76-4D94-B71E-D665C04A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7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084A7B-40F1-4818-B46B-8CAF3F83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5519B4-AF36-46A0-B339-9CB2B83E3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68400-2AB0-4C56-BC50-F42A75B58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4D451-57F6-4AFC-87BA-95E168DABD0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53C1E-91E6-4B9C-B065-FE8AC628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83909-8C91-41B5-9925-84E24A119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1D882-78F1-4D34-A349-4DC0A3AA7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82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66" y="0"/>
            <a:ext cx="12191207" cy="68575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85" y="533400"/>
            <a:ext cx="1066800" cy="1066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01436" y="2499210"/>
            <a:ext cx="44871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Apprenticeship Learning via </a:t>
            </a:r>
            <a:br>
              <a:rPr kumimoji="1" lang="en-US" altLang="ko-KR" sz="2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</a:br>
            <a:r>
              <a:rPr kumimoji="1" lang="en-US" altLang="ko-KR" sz="2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Inverse Reinforcement Learning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417543" y="3286957"/>
            <a:ext cx="1284448" cy="29136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417543" y="3366790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April 25, 2019</a:t>
            </a:r>
            <a:endParaRPr kumimoji="1" lang="ko-KR" altLang="en-US" sz="15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440233" y="5617385"/>
            <a:ext cx="1002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115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489511" y="5932335"/>
            <a:ext cx="6662537" cy="22860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>
              <a:solidFill>
                <a:srgbClr val="002856"/>
              </a:solidFill>
            </a:endParaRPr>
          </a:p>
        </p:txBody>
      </p:sp>
      <p:sp>
        <p:nvSpPr>
          <p:cNvPr id="14" name="텍스트 상자 10">
            <a:extLst>
              <a:ext uri="{FF2B5EF4-FFF2-40B4-BE49-F238E27FC236}">
                <a16:creationId xmlns:a16="http://schemas.microsoft.com/office/drawing/2014/main" id="{7E47E7DC-23DD-4A0B-95A3-D669B345CDC7}"/>
              </a:ext>
            </a:extLst>
          </p:cNvPr>
          <p:cNvSpPr txBox="1"/>
          <p:nvPr/>
        </p:nvSpPr>
        <p:spPr>
          <a:xfrm>
            <a:off x="461748" y="5975859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Kihwan Kim</a:t>
            </a:r>
            <a:endParaRPr kumimoji="1" lang="ko-KR" altLang="en-US" sz="1150" b="1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8"/>
              <a:ext cx="781686" cy="777390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9CC32A-756E-4BBD-ADBD-64B27B5F2D9A}"/>
              </a:ext>
            </a:extLst>
          </p:cNvPr>
          <p:cNvSpPr/>
          <p:nvPr/>
        </p:nvSpPr>
        <p:spPr>
          <a:xfrm>
            <a:off x="2378635" y="4360298"/>
            <a:ext cx="74347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Linear IRL(Ng &amp; Russell, 2000)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사용한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Linear programming (LP)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최적화 문제와 유사해 보이지만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ω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2-norm (L2)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constraint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차이점이 있습니다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APP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논문을 작성할 당시엔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L2 norm constraint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포함한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풀 수 있는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Convex optimization solver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없었기 때문에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저자는 논문에서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Quadratic programming (QP)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일종인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Support vector machine (SVM)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사용하는 최적화 방법을 제안합니다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A54D00-5D75-4A2E-88BF-EE1899C1FC95}"/>
              </a:ext>
            </a:extLst>
          </p:cNvPr>
          <p:cNvGrpSpPr/>
          <p:nvPr/>
        </p:nvGrpSpPr>
        <p:grpSpPr>
          <a:xfrm>
            <a:off x="571043" y="1773896"/>
            <a:ext cx="11049912" cy="2388369"/>
            <a:chOff x="771298" y="1772120"/>
            <a:chExt cx="11049912" cy="2388369"/>
          </a:xfrm>
        </p:grpSpPr>
        <p:pic>
          <p:nvPicPr>
            <p:cNvPr id="17" name="Picture 2" descr="https://reinforcement-learning-kr.github.io/img/irl/app_6.png">
              <a:extLst>
                <a:ext uri="{FF2B5EF4-FFF2-40B4-BE49-F238E27FC236}">
                  <a16:creationId xmlns:a16="http://schemas.microsoft.com/office/drawing/2014/main" id="{F69A42B8-2F63-4914-9341-015D52939C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1298" y="2002806"/>
              <a:ext cx="4815692" cy="69470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3C3F19-5AAA-4DFE-9941-656307252AB1}"/>
                </a:ext>
              </a:extLst>
            </p:cNvPr>
            <p:cNvGrpSpPr/>
            <p:nvPr/>
          </p:nvGrpSpPr>
          <p:grpSpPr>
            <a:xfrm>
              <a:off x="927260" y="2924203"/>
              <a:ext cx="4097853" cy="1236286"/>
              <a:chOff x="1596365" y="2980553"/>
              <a:chExt cx="4097853" cy="1236286"/>
            </a:xfrm>
          </p:grpSpPr>
          <p:pic>
            <p:nvPicPr>
              <p:cNvPr id="7176" name="Picture 8" descr="https://reinforcement-learning-kr.github.io/img/irl/app_9.png">
                <a:extLst>
                  <a:ext uri="{FF2B5EF4-FFF2-40B4-BE49-F238E27FC236}">
                    <a16:creationId xmlns:a16="http://schemas.microsoft.com/office/drawing/2014/main" id="{D227D699-3B19-4C1C-917F-94BAD627ED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6365" y="2980553"/>
                <a:ext cx="4097853" cy="844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8" name="Picture 10" descr="https://reinforcement-learning-kr.github.io/img/irl/app_10.png">
                <a:extLst>
                  <a:ext uri="{FF2B5EF4-FFF2-40B4-BE49-F238E27FC236}">
                    <a16:creationId xmlns:a16="http://schemas.microsoft.com/office/drawing/2014/main" id="{7A410786-0A62-4662-B032-EF6E8CD402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554" y="3806914"/>
                <a:ext cx="4014726" cy="4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80" name="Picture 12" descr="https://reinforcement-learning-kr.github.io/img/irl/app_8.png">
              <a:extLst>
                <a:ext uri="{FF2B5EF4-FFF2-40B4-BE49-F238E27FC236}">
                  <a16:creationId xmlns:a16="http://schemas.microsoft.com/office/drawing/2014/main" id="{B1FF4BEC-F48D-43DC-BD23-191CFF337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179" y="1772120"/>
              <a:ext cx="6157031" cy="230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8FDB0B-866C-493C-AB58-5F74B1B1912E}"/>
              </a:ext>
            </a:extLst>
          </p:cNvPr>
          <p:cNvSpPr/>
          <p:nvPr/>
        </p:nvSpPr>
        <p:spPr>
          <a:xfrm>
            <a:off x="11398213" y="551627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9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41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9218" name="Picture 2" descr="https://reinforcement-learning-kr.github.io/img/irl/app_16.png">
            <a:extLst>
              <a:ext uri="{FF2B5EF4-FFF2-40B4-BE49-F238E27FC236}">
                <a16:creationId xmlns:a16="http://schemas.microsoft.com/office/drawing/2014/main" id="{5B256F73-3874-495C-AC64-D05D4D866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282" y="2588110"/>
            <a:ext cx="3550696" cy="278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458DD1-19CC-4E83-8D54-E68F0C90C042}"/>
              </a:ext>
            </a:extLst>
          </p:cNvPr>
          <p:cNvSpPr/>
          <p:nvPr/>
        </p:nvSpPr>
        <p:spPr>
          <a:xfrm>
            <a:off x="4769922" y="30009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주변의 빨간색 자동차들보다 빠른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 m/s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고정된 속도로 움직이는 파란색 자동차를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좌우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움직일 수 있습니다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4769922" y="38305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선택할 수 있는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총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가지로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자동차를 이동시키는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 3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가지와 왼쪽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오른쪽의 초록색 비포장도로로 자동차를 이동시키는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가지입니다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63215C-7DFC-4B59-AF07-77A294EA4F47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10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14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348839-A4A3-45BC-9C04-ACCA02235DDA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11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3A0283-7652-4E56-9683-249F8E7D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6487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0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27D9D7-3AFC-45F8-B76D-622D440AC2B6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12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35D98-3320-4196-8F2B-43CA9349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403250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20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00F85C-6E82-46CD-854B-FF978BB6E58F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13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1744B-A965-4EB3-A566-89882EB77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6487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2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58417C-6169-480B-AEF1-34CE6A863BB9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14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1D92CF-2CE5-4E71-AC4F-B4980150E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6487"/>
            <a:ext cx="2867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66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14BB3B-384C-411F-B73E-F91A26B613DC}"/>
              </a:ext>
            </a:extLst>
          </p:cNvPr>
          <p:cNvSpPr/>
          <p:nvPr/>
        </p:nvSpPr>
        <p:spPr>
          <a:xfrm>
            <a:off x="594282" y="23016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충돌을 피하는 것을 최우선적으로 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많은 충돌을 일으킴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nice: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레인으로 달리되 충돌을 피하기 위해 오른쪽 비포장 도로를 사용함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Right lane nasty: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비포장 도로를 달리되 충돌하기위해 오른쪽 레인으로 들어옴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Middle lane: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충돌에 상관없이 중앙으로만 달림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46ACA9-BDED-4B9C-9EB3-48F54847B894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15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75F556-B613-403C-B208-C1075BB6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58" y="2371725"/>
            <a:ext cx="28670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3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4. Experiment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11266" name="Picture 2" descr="https://reinforcement-learning-kr.github.io/img/irl/app_22.png">
            <a:extLst>
              <a:ext uri="{FF2B5EF4-FFF2-40B4-BE49-F238E27FC236}">
                <a16:creationId xmlns:a16="http://schemas.microsoft.com/office/drawing/2014/main" id="{EB806B24-14B2-49DA-806B-24F2A3D2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5737" y="2005612"/>
            <a:ext cx="7760525" cy="29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20A99B-9848-42D0-9B9A-857A0D0548FB}"/>
              </a:ext>
            </a:extLst>
          </p:cNvPr>
          <p:cNvSpPr/>
          <p:nvPr/>
        </p:nvSpPr>
        <p:spPr>
          <a:xfrm>
            <a:off x="1049975" y="4960748"/>
            <a:ext cx="10092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expert는 단지 시연을 한 것 뿐이지 일일이 보상을 주는 등의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function을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따로 정하지 않았기 때문에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agent가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얼만큼의 보상을 받았는 지로는 알고리즘의 성능을 판단할 수 없습니다. </a:t>
            </a:r>
            <a:b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대신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driving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style을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얼마나 잘 모방했는 지의 성능을 분석하는 것은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비교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가능합니다. 5가지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style에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따라 순서대로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알고리즘의 결과를 정리한 아래의 표를 보겠습니다.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ACA289-A9DE-4A06-9020-52BA0E441A62}"/>
              </a:ext>
            </a:extLst>
          </p:cNvPr>
          <p:cNvSpPr/>
          <p:nvPr/>
        </p:nvSpPr>
        <p:spPr>
          <a:xfrm>
            <a:off x="3300692" y="1222427"/>
            <a:ext cx="8064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Nice: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충돌을 피하는 것을 최우선적으로 함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레인의 선호도 차이가 있음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오른쪽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중앙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왼쪽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비포장도로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b="1" i="0" dirty="0">
              <a:solidFill>
                <a:srgbClr val="C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35DB7A-CB57-44C0-BED5-15B9C80659EE}"/>
              </a:ext>
            </a:extLst>
          </p:cNvPr>
          <p:cNvSpPr/>
          <p:nvPr/>
        </p:nvSpPr>
        <p:spPr>
          <a:xfrm>
            <a:off x="2262249" y="2217443"/>
            <a:ext cx="7665522" cy="5257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FFBD5B-2237-424F-A547-F54D41A24FEF}"/>
              </a:ext>
            </a:extLst>
          </p:cNvPr>
          <p:cNvCxnSpPr>
            <a:stCxn id="5" idx="1"/>
          </p:cNvCxnSpPr>
          <p:nvPr/>
        </p:nvCxnSpPr>
        <p:spPr>
          <a:xfrm flipH="1">
            <a:off x="2262249" y="1545593"/>
            <a:ext cx="1038443" cy="6718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319323-271E-4D11-A014-1E2FA44F963F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16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459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5. Conclusions and Future work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20A99B-9848-42D0-9B9A-857A0D0548FB}"/>
              </a:ext>
            </a:extLst>
          </p:cNvPr>
          <p:cNvSpPr/>
          <p:nvPr/>
        </p:nvSpPr>
        <p:spPr>
          <a:xfrm>
            <a:off x="1111822" y="2064381"/>
            <a:ext cx="100920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논문은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전문가가 선형 조합으로 표현한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최대화 하려는 행동을 했다고 가정하고 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복구하고자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사용하는 알고리즘을 제안하였습니다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결과적으로 실험을 통해 제시한 알고리즘이 작은 횟수로도 학습이 가능하며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시연과 비슷하거나 더 나은 성능을 얻을 수도 있음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확인하였습니다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demonstration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설명할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수가 많아지면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선형조합으로 나타낼 수 있다는 초기 가정을 보장할 수 없게 됩니다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feature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들에 대해서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비선형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나타내거나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설계하거나 선택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것은 매우 중요하며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 대한 연구가 많이 필요합니다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FEF50-B0A7-48C6-BD11-855391443AAE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17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07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4691D6-9883-480C-9637-D67F6906EBB9}"/>
              </a:ext>
            </a:extLst>
          </p:cNvPr>
          <p:cNvSpPr/>
          <p:nvPr/>
        </p:nvSpPr>
        <p:spPr>
          <a:xfrm>
            <a:off x="6449245" y="1899801"/>
            <a:ext cx="599507" cy="438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A57877-60E2-4B38-B206-F69135260D42}"/>
              </a:ext>
            </a:extLst>
          </p:cNvPr>
          <p:cNvSpPr/>
          <p:nvPr/>
        </p:nvSpPr>
        <p:spPr>
          <a:xfrm>
            <a:off x="3883095" y="1899800"/>
            <a:ext cx="599507" cy="254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2127A-44E2-46B5-8216-5F5E747B00DF}"/>
              </a:ext>
            </a:extLst>
          </p:cNvPr>
          <p:cNvSpPr txBox="1"/>
          <p:nvPr/>
        </p:nvSpPr>
        <p:spPr>
          <a:xfrm>
            <a:off x="5818445" y="2753288"/>
            <a:ext cx="555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</a:t>
            </a:r>
            <a:endParaRPr lang="en-US" altLang="ko-KR" sz="60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8838EA-F44C-490B-9388-8A52B17D8C9E}"/>
              </a:ext>
            </a:extLst>
          </p:cNvPr>
          <p:cNvSpPr/>
          <p:nvPr/>
        </p:nvSpPr>
        <p:spPr>
          <a:xfrm>
            <a:off x="11328483" y="551627"/>
            <a:ext cx="46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18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6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0. Abstract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4691D6-9883-480C-9637-D67F6906EBB9}"/>
              </a:ext>
            </a:extLst>
          </p:cNvPr>
          <p:cNvSpPr/>
          <p:nvPr/>
        </p:nvSpPr>
        <p:spPr>
          <a:xfrm>
            <a:off x="6449245" y="1899801"/>
            <a:ext cx="599507" cy="438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A57877-60E2-4B38-B206-F69135260D42}"/>
              </a:ext>
            </a:extLst>
          </p:cNvPr>
          <p:cNvSpPr/>
          <p:nvPr/>
        </p:nvSpPr>
        <p:spPr>
          <a:xfrm>
            <a:off x="3883095" y="1899800"/>
            <a:ext cx="599507" cy="254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85BB6F-F3BB-4BC3-9CC0-43DF2815C9A4}"/>
              </a:ext>
            </a:extLst>
          </p:cNvPr>
          <p:cNvSpPr/>
          <p:nvPr/>
        </p:nvSpPr>
        <p:spPr>
          <a:xfrm>
            <a:off x="559991" y="2154123"/>
            <a:ext cx="10538462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Reward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정의하기 어려운 상황의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MDP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en-US" altLang="ko-KR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해결법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전문가의 시연을 보고 학습하는 것은 효과적인 접근법</a:t>
            </a:r>
            <a:endParaRPr lang="en-US" altLang="ko-KR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전문가가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선형 조합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표현한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최대화 하려는 행동을 했다고 가정하고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이 </a:t>
            </a:r>
            <a:r>
              <a:rPr lang="en-US" altLang="ko-KR" b="1" u="sng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u="sng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복구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하고자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 </a:t>
            </a:r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사용하는 알고리즘을 제안합니다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이 알고리즘이 적은 횟수로도 학습이 가능하며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전문가 시연과 비슷한 성능을 얻을 수 있음을 실험을 통해 보이고자 합니다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7164-F28C-43D0-8138-6F8B2CD39F6F}"/>
              </a:ext>
            </a:extLst>
          </p:cNvPr>
          <p:cNvSpPr txBox="1"/>
          <p:nvPr/>
        </p:nvSpPr>
        <p:spPr>
          <a:xfrm>
            <a:off x="1390867" y="4102924"/>
            <a:ext cx="168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=&gt; Weights</a:t>
            </a:r>
            <a:r>
              <a:rPr lang="ko-KR" altLang="en-US" sz="14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추정</a:t>
            </a:r>
          </a:p>
        </p:txBody>
      </p:sp>
    </p:spTree>
    <p:extLst>
      <p:ext uri="{BB962C8B-B14F-4D97-AF65-F5344CB8AC3E}">
        <p14:creationId xmlns:p14="http://schemas.microsoft.com/office/powerpoint/2010/main" val="428387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1. Introduction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FE5D56-1C10-4D55-937D-9B34A8928A5D}"/>
              </a:ext>
            </a:extLst>
          </p:cNvPr>
          <p:cNvSpPr/>
          <p:nvPr/>
        </p:nvSpPr>
        <p:spPr>
          <a:xfrm>
            <a:off x="559991" y="2154123"/>
            <a:ext cx="8037778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Apprenticeship learning</a:t>
            </a: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배울 때 전문가의 시연을 보고 배우는 것</a:t>
            </a:r>
            <a:endParaRPr lang="en-US" altLang="ko-KR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(Learning by watching, Imitation learning, Learning from demonstration)</a:t>
            </a:r>
          </a:p>
          <a:p>
            <a:endParaRPr lang="en-US" altLang="ko-KR" sz="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Behavior cloning </a:t>
            </a: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전문가의 행동을 외우는 방식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조그만 상황이 바뀌어도 대처 불가능</a:t>
            </a:r>
            <a:endParaRPr lang="en-US" altLang="ko-KR" sz="1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</a:t>
            </a: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전문가의 행동을 단순히 모방하는 것이 아닌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행동의 의도를 학습</a:t>
            </a:r>
            <a:endParaRPr lang="en-US" altLang="ko-KR" sz="1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논문에서는 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들의 선형조합으로 표현한 다음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lvl="1"/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en-US" altLang="ko-KR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Inverse reinforcement learning</a:t>
            </a:r>
            <a:r>
              <a:rPr lang="ko-KR" altLang="en-US" sz="1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학습하는 방법을 제안</a:t>
            </a:r>
            <a:endParaRPr lang="en-US" altLang="ko-KR" sz="1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98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27" y="6422973"/>
            <a:ext cx="820708" cy="14108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FE5D56-1C10-4D55-937D-9B34A8928A5D}"/>
              </a:ext>
            </a:extLst>
          </p:cNvPr>
          <p:cNvSpPr/>
          <p:nvPr/>
        </p:nvSpPr>
        <p:spPr>
          <a:xfrm>
            <a:off x="559991" y="2154123"/>
            <a:ext cx="800892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(finite state) MDP is tuple </a:t>
            </a:r>
            <a:r>
              <a:rPr lang="pt-B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(S,A,T,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Γ</a:t>
            </a:r>
            <a:r>
              <a:rPr lang="pt-B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,D,R)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finite set of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set of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is </a:t>
            </a:r>
            <a:r>
              <a:rPr lang="en-US" altLang="ko-KR" sz="2000" b="1" i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2000" b="1" i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en-US" altLang="ko-KR" sz="2000" b="1" i="1" baseline="-2500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</a:t>
            </a:r>
            <a:r>
              <a:rPr lang="en-US" altLang="ko-KR" sz="2000" b="1" i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 set of state transition probabilities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Γ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∈ [0,1] is discount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start state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en-US" altLang="ko-KR" sz="2000" b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initial-state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: S↦A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크기가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이하인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논문은 전문가의 시연으로부터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찾고자 하므로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없는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MDP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MDP∖R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다룹니다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34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DDC6DF-1BA5-40ED-B077-2A98DBA69B75}"/>
              </a:ext>
            </a:extLst>
          </p:cNvPr>
          <p:cNvGrpSpPr/>
          <p:nvPr/>
        </p:nvGrpSpPr>
        <p:grpSpPr>
          <a:xfrm>
            <a:off x="719327" y="4942803"/>
            <a:ext cx="10602021" cy="1621257"/>
            <a:chOff x="719327" y="4942803"/>
            <a:chExt cx="10602021" cy="1621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327" y="6422973"/>
              <a:ext cx="820708" cy="141087"/>
            </a:xfrm>
            <a:prstGeom prst="rect">
              <a:avLst/>
            </a:prstGeom>
          </p:spPr>
        </p:pic>
        <p:pic>
          <p:nvPicPr>
            <p:cNvPr id="1026" name="Picture 2" descr="https://reinforcement-learning-kr.github.io/img/irl/app_2.png">
              <a:extLst>
                <a:ext uri="{FF2B5EF4-FFF2-40B4-BE49-F238E27FC236}">
                  <a16:creationId xmlns:a16="http://schemas.microsoft.com/office/drawing/2014/main" id="{39CC0D88-6691-493D-AEE5-7FBE1C850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239" y="4942803"/>
              <a:ext cx="6345906" cy="130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477EBF-C801-4019-8C4C-5CC0753D7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723" y="5199988"/>
              <a:ext cx="3095625" cy="91440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46614A-BCD4-4D66-983C-20914E8BF59F}"/>
                </a:ext>
              </a:extLst>
            </p:cNvPr>
            <p:cNvGrpSpPr/>
            <p:nvPr/>
          </p:nvGrpSpPr>
          <p:grpSpPr>
            <a:xfrm>
              <a:off x="4421316" y="5810816"/>
              <a:ext cx="2422567" cy="423554"/>
              <a:chOff x="4433192" y="5810816"/>
              <a:chExt cx="2422567" cy="42355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5B1A6E0-AD87-42A3-9BD8-3873E1AE6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622843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5C9F2B8-3861-4A83-9DDA-9275A2FD3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582269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49A57D0-0BB7-438F-8CF7-7161F308C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5068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1FA4C2-D159-4620-8EA2-03C85E517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600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2EFF99-EF16-433F-946B-0F9D30E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883" y="5641241"/>
              <a:ext cx="1462510" cy="381353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68F396-D49B-468E-97EE-7F712A9897B0}"/>
                </a:ext>
              </a:extLst>
            </p:cNvPr>
            <p:cNvSpPr/>
            <p:nvPr/>
          </p:nvSpPr>
          <p:spPr>
            <a:xfrm>
              <a:off x="8684394" y="5813040"/>
              <a:ext cx="2258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feature </a:t>
              </a:r>
              <a:r>
                <a:rPr lang="en-US" altLang="ko-KR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expectation</a:t>
              </a:r>
              <a:endPara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C493D0-F8CE-4A73-93F2-773C7F72E938}"/>
              </a:ext>
            </a:extLst>
          </p:cNvPr>
          <p:cNvSpPr/>
          <p:nvPr/>
        </p:nvSpPr>
        <p:spPr>
          <a:xfrm>
            <a:off x="559991" y="1886924"/>
            <a:ext cx="973535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Φ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S→[0,1]</a:t>
            </a:r>
            <a:r>
              <a:rPr lang="en-US" altLang="ko-KR" sz="2000" b="1" i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</a:t>
            </a:r>
            <a:r>
              <a:rPr lang="en-US" altLang="ko-KR" sz="2000" b="1" i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000" b="1" i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vector of features (task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수행할 때 고려해야할 요소들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 차선을 달리고 있는지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 차와의 거리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차와 충돌 여부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(s)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ω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⋅ϕ(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s), 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true” reward function (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||ω</a:t>
            </a:r>
            <a:r>
              <a:rPr lang="en-US" altLang="ko-KR" sz="2000" b="1" baseline="30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||</a:t>
            </a:r>
            <a:r>
              <a:rPr lang="en-US" altLang="ko-KR" sz="2000" b="1" baseline="-250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≤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결과적으로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unkown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vector ω∗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각 고려 요소들의 상대적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weighting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이라고 볼 수 있음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 </a:t>
            </a:r>
            <a:r>
              <a:rPr lang="el-GR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π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action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대해서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states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확률 분포와 </a:t>
            </a:r>
            <a:r>
              <a:rPr lang="en-US" altLang="ko-KR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mapping</a:t>
            </a:r>
            <a:r>
              <a:rPr lang="ko-KR" altLang="en-US" sz="20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역할</a:t>
            </a:r>
            <a:endParaRPr lang="en-US" altLang="ko-KR" sz="20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 </a:t>
            </a:r>
            <a:r>
              <a:rPr lang="el-GR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π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sz="1600" b="1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표현</a:t>
            </a:r>
            <a:endParaRPr lang="en-US" altLang="ko-KR" sz="1600" b="1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16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2. Preliminaries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DDC6DF-1BA5-40ED-B077-2A98DBA69B75}"/>
              </a:ext>
            </a:extLst>
          </p:cNvPr>
          <p:cNvGrpSpPr/>
          <p:nvPr/>
        </p:nvGrpSpPr>
        <p:grpSpPr>
          <a:xfrm>
            <a:off x="719327" y="4942803"/>
            <a:ext cx="10602021" cy="1621257"/>
            <a:chOff x="719327" y="4942803"/>
            <a:chExt cx="10602021" cy="162125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327" y="6422973"/>
              <a:ext cx="820708" cy="141087"/>
            </a:xfrm>
            <a:prstGeom prst="rect">
              <a:avLst/>
            </a:prstGeom>
          </p:spPr>
        </p:pic>
        <p:pic>
          <p:nvPicPr>
            <p:cNvPr id="1026" name="Picture 2" descr="https://reinforcement-learning-kr.github.io/img/irl/app_2.png">
              <a:extLst>
                <a:ext uri="{FF2B5EF4-FFF2-40B4-BE49-F238E27FC236}">
                  <a16:creationId xmlns:a16="http://schemas.microsoft.com/office/drawing/2014/main" id="{39CC0D88-6691-493D-AEE5-7FBE1C850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239" y="4942803"/>
              <a:ext cx="6345906" cy="130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477EBF-C801-4019-8C4C-5CC0753D7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723" y="5199988"/>
              <a:ext cx="3095625" cy="91440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46614A-BCD4-4D66-983C-20914E8BF59F}"/>
                </a:ext>
              </a:extLst>
            </p:cNvPr>
            <p:cNvGrpSpPr/>
            <p:nvPr/>
          </p:nvGrpSpPr>
          <p:grpSpPr>
            <a:xfrm>
              <a:off x="4421316" y="5810816"/>
              <a:ext cx="2422567" cy="423554"/>
              <a:chOff x="4433192" y="5810816"/>
              <a:chExt cx="2422567" cy="423554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5B1A6E0-AD87-42A3-9BD8-3873E1AE6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622843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5C9F2B8-3861-4A83-9DDA-9275A2FD3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3192" y="5822692"/>
                <a:ext cx="2422567" cy="0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49A57D0-0BB7-438F-8CF7-7161F308C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5068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1FA4C2-D159-4620-8EA2-03C85E517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600" y="5810816"/>
                <a:ext cx="0" cy="423554"/>
              </a:xfrm>
              <a:prstGeom prst="line">
                <a:avLst/>
              </a:prstGeom>
              <a:ln w="38100">
                <a:solidFill>
                  <a:srgbClr val="43C0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72EFF99-EF16-433F-946B-0F9D30E4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883" y="5641241"/>
              <a:ext cx="1462510" cy="381353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68F396-D49B-468E-97EE-7F712A9897B0}"/>
                </a:ext>
              </a:extLst>
            </p:cNvPr>
            <p:cNvSpPr/>
            <p:nvPr/>
          </p:nvSpPr>
          <p:spPr>
            <a:xfrm>
              <a:off x="8684394" y="5813040"/>
              <a:ext cx="2258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feature </a:t>
              </a:r>
              <a:r>
                <a:rPr lang="en-US" altLang="ko-KR" b="1" dirty="0">
                  <a:solidFill>
                    <a:srgbClr val="43C0C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expectation</a:t>
              </a:r>
              <a:endPara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1EA8D66-4EE9-4EFB-96BE-8CFFA470E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20" y="2064381"/>
            <a:ext cx="3095625" cy="91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94F12F-B622-493C-9EB5-E1D333B16335}"/>
              </a:ext>
            </a:extLst>
          </p:cNvPr>
          <p:cNvSpPr/>
          <p:nvPr/>
        </p:nvSpPr>
        <p:spPr>
          <a:xfrm>
            <a:off x="826320" y="3925226"/>
            <a:ext cx="45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stimation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of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expert’s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baseline="30000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989D58-B52B-4C13-B742-90E5A46AAAD7}"/>
              </a:ext>
            </a:extLst>
          </p:cNvPr>
          <p:cNvGrpSpPr/>
          <p:nvPr/>
        </p:nvGrpSpPr>
        <p:grpSpPr>
          <a:xfrm>
            <a:off x="870594" y="2978781"/>
            <a:ext cx="2697941" cy="946445"/>
            <a:chOff x="5632599" y="2180925"/>
            <a:chExt cx="2422567" cy="42355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EE3D0F0-9E0B-4129-86ED-4BC2380F1581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59854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77A816A-FD44-417E-87A9-8D7635E7DF03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99" y="2192801"/>
              <a:ext cx="2422567" cy="0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CD70130-F6DD-4CA0-A591-F78FDE81FEDE}"/>
                </a:ext>
              </a:extLst>
            </p:cNvPr>
            <p:cNvCxnSpPr>
              <a:cxnSpLocks/>
            </p:cNvCxnSpPr>
            <p:nvPr/>
          </p:nvCxnSpPr>
          <p:spPr>
            <a:xfrm>
              <a:off x="5644475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C843F8-D853-4418-B85D-01156615EB10}"/>
                </a:ext>
              </a:extLst>
            </p:cNvPr>
            <p:cNvCxnSpPr>
              <a:cxnSpLocks/>
            </p:cNvCxnSpPr>
            <p:nvPr/>
          </p:nvCxnSpPr>
          <p:spPr>
            <a:xfrm>
              <a:off x="8045007" y="2180925"/>
              <a:ext cx="0" cy="423554"/>
            </a:xfrm>
            <a:prstGeom prst="line">
              <a:avLst/>
            </a:prstGeom>
            <a:ln w="3810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F972931-0828-4497-A169-C7D1C3013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321" y="3062107"/>
            <a:ext cx="25717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9556698B-CDB0-41BA-A377-0BCC76FBC9D8}"/>
              </a:ext>
            </a:extLst>
          </p:cNvPr>
          <p:cNvGrpSpPr/>
          <p:nvPr/>
        </p:nvGrpSpPr>
        <p:grpSpPr>
          <a:xfrm>
            <a:off x="927260" y="2196945"/>
            <a:ext cx="8719570" cy="1563819"/>
            <a:chOff x="594282" y="3321379"/>
            <a:chExt cx="8719570" cy="15638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1B9B042-D443-43BE-8311-82EFC0588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282" y="3321379"/>
              <a:ext cx="5622450" cy="15638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651762-26F8-4F41-AA51-2F1CCB54B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4861" y="4015118"/>
              <a:ext cx="1768991" cy="428625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1CEC9CE-7115-4106-8BF9-EC1D4BD8D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6734" y="3543386"/>
              <a:ext cx="1400818" cy="173591"/>
            </a:xfrm>
            <a:prstGeom prst="line">
              <a:avLst/>
            </a:prstGeom>
            <a:ln w="28575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7331BAD-6E5D-45EB-A250-EF50230A142C}"/>
                </a:ext>
              </a:extLst>
            </p:cNvPr>
            <p:cNvCxnSpPr>
              <a:cxnSpLocks/>
              <a:stCxn id="8" idx="1"/>
              <a:endCxn id="3" idx="3"/>
            </p:cNvCxnSpPr>
            <p:nvPr/>
          </p:nvCxnSpPr>
          <p:spPr>
            <a:xfrm flipH="1" flipV="1">
              <a:off x="6216732" y="4103289"/>
              <a:ext cx="1328129" cy="126142"/>
            </a:xfrm>
            <a:prstGeom prst="line">
              <a:avLst/>
            </a:prstGeom>
            <a:ln w="28575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35C32C9-2EEC-442B-872B-5A85658CE1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9" t="10735" r="2944" b="18437"/>
          <a:stretch/>
        </p:blipFill>
        <p:spPr>
          <a:xfrm>
            <a:off x="7992096" y="2093960"/>
            <a:ext cx="2879766" cy="6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2050" name="Picture 2" descr="https://reinforcement-learning-kr.github.io/img/irl/app_6.png">
            <a:extLst>
              <a:ext uri="{FF2B5EF4-FFF2-40B4-BE49-F238E27FC236}">
                <a16:creationId xmlns:a16="http://schemas.microsoft.com/office/drawing/2014/main" id="{75BD5D61-A595-4185-9ED0-211C872D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91" y="2494325"/>
            <a:ext cx="4815692" cy="28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B925CE-8D27-4608-BB96-433DA8344CA4}"/>
              </a:ext>
            </a:extLst>
          </p:cNvPr>
          <p:cNvSpPr/>
          <p:nvPr/>
        </p:nvSpPr>
        <p:spPr>
          <a:xfrm>
            <a:off x="5602902" y="193524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set로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계산한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learner의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performance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차이를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로 정의하고, 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t를 최대화하는 </a:t>
            </a:r>
            <a:r>
              <a:rPr lang="ko-KR" altLang="en-US" b="1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찾는 과정.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다시말해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찾는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IRL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에서 얻은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optimal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policy를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찾는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step에서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구한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policy로부터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Monte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Carlo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시행을 통해 새로운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expectation을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구하고, 이를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set에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추가 </a:t>
            </a: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endParaRPr lang="en-US" altLang="ko-KR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lphaLcPeriod"/>
            </a:pP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b의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⇔ RL </a:t>
            </a:r>
            <a:r>
              <a:rPr lang="ko-KR" altLang="en-US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하다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t가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𝜖 이하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때, 즉 feature </a:t>
            </a:r>
            <a:r>
              <a:rPr lang="ko-KR" altLang="en-US" b="1" dirty="0" err="1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expectation이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충분히 가까워 졌을 때 학습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종료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89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9991" y="1175377"/>
            <a:ext cx="6646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3. Algorithm</a:t>
            </a:r>
            <a:endParaRPr lang="ko-KR" altLang="en-US" sz="24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/>
          <p:nvPr/>
        </p:nvCxnSpPr>
        <p:spPr>
          <a:xfrm>
            <a:off x="594282" y="1602716"/>
            <a:ext cx="6659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59993" y="6297931"/>
            <a:ext cx="11195707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98" y="0"/>
            <a:ext cx="12191207" cy="927715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8</a:t>
              </a:r>
              <a:endPara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243" y="6434786"/>
            <a:ext cx="1111156" cy="117465"/>
          </a:xfrm>
          <a:prstGeom prst="rect">
            <a:avLst/>
          </a:prstGeom>
        </p:spPr>
      </p:pic>
      <p:pic>
        <p:nvPicPr>
          <p:cNvPr id="7170" name="Picture 2" descr="https://reinforcement-learning-kr.github.io/img/irl/app_7.png">
            <a:extLst>
              <a:ext uri="{FF2B5EF4-FFF2-40B4-BE49-F238E27FC236}">
                <a16:creationId xmlns:a16="http://schemas.microsoft.com/office/drawing/2014/main" id="{4AF49251-3E44-4D86-A309-981E0BA4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3575" y="1832370"/>
            <a:ext cx="83248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9CC32A-756E-4BBD-ADBD-64B27B5F2D9A}"/>
              </a:ext>
            </a:extLst>
          </p:cNvPr>
          <p:cNvSpPr/>
          <p:nvPr/>
        </p:nvSpPr>
        <p:spPr>
          <a:xfrm>
            <a:off x="2378635" y="4683749"/>
            <a:ext cx="74347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a.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최대화 하는 것은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learner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비해서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performance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더 잘 설명하는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만들고자 하는 것이며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마치 틀린 시험문제에 대한 더 자세한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오답노트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만드는것과 같습니다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이렇게 </a:t>
            </a:r>
            <a:r>
              <a:rPr lang="en-US" altLang="ko-KR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expert</a:t>
            </a:r>
            <a:r>
              <a:rPr lang="ko-KR" altLang="en-US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와의 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차이가 커야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learner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RL step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이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reward function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</a:t>
            </a:r>
            <a:r>
              <a:rPr lang="ko-KR" altLang="en-US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다시 학습 했을 때 더 발전을 하기 때문입니다</a:t>
            </a:r>
            <a:r>
              <a:rPr lang="en-US" altLang="ko-KR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68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2647</TotalTime>
  <Words>1148</Words>
  <Application>Microsoft Office PowerPoint</Application>
  <PresentationFormat>와이드스크린</PresentationFormat>
  <Paragraphs>131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 Seminar</dc:title>
  <dc:creator>기환 김</dc:creator>
  <cp:lastModifiedBy>기환 김</cp:lastModifiedBy>
  <cp:revision>281</cp:revision>
  <dcterms:created xsi:type="dcterms:W3CDTF">2019-03-07T14:14:51Z</dcterms:created>
  <dcterms:modified xsi:type="dcterms:W3CDTF">2019-04-26T09:57:18Z</dcterms:modified>
</cp:coreProperties>
</file>